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80" r:id="rId5"/>
    <p:sldId id="453" r:id="rId6"/>
    <p:sldId id="454" r:id="rId7"/>
    <p:sldId id="455" r:id="rId8"/>
    <p:sldId id="444" r:id="rId9"/>
    <p:sldId id="445" r:id="rId10"/>
    <p:sldId id="450" r:id="rId11"/>
    <p:sldId id="451" r:id="rId12"/>
    <p:sldId id="452" r:id="rId13"/>
    <p:sldId id="457" r:id="rId14"/>
  </p:sldIdLst>
  <p:sldSz cx="9144000" cy="5143500" type="screen16x9"/>
  <p:notesSz cx="6858000" cy="9144000"/>
  <p:embeddedFontLst>
    <p:embeddedFont>
      <p:font typeface="Kalinga" panose="020B0604020202020204" charset="0"/>
      <p:regular r:id="rId17"/>
      <p:bold r:id="rId18"/>
    </p:embeddedFont>
    <p:embeddedFont>
      <p:font typeface="Lucida Fax" panose="02060602050505020204" pitchFamily="18" charset="0"/>
      <p:regular r:id="rId19"/>
      <p:bold r:id="rId20"/>
      <p:italic r:id="rId21"/>
      <p:boldItalic r:id="rId22"/>
    </p:embeddedFont>
    <p:embeddedFont>
      <p:font typeface="Lucida Fax Regular" panose="02060602050505020204" pitchFamily="18" charset="0"/>
      <p:regular r:id="rId23"/>
    </p:embeddedFont>
    <p:embeddedFont>
      <p:font typeface="Montserrat" panose="020B0604020202020204" charset="0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Intro" id="{39FC03B5-AA9C-448A-8526-E63AB9B55B30}">
          <p14:sldIdLst>
            <p14:sldId id="280"/>
            <p14:sldId id="453"/>
            <p14:sldId id="454"/>
            <p14:sldId id="455"/>
          </p14:sldIdLst>
        </p14:section>
        <p14:section name="Content" id="{FEAA2EA0-748F-46AE-BE23-5AC8603A56A3}">
          <p14:sldIdLst>
            <p14:sldId id="444"/>
            <p14:sldId id="445"/>
            <p14:sldId id="450"/>
            <p14:sldId id="451"/>
            <p14:sldId id="452"/>
          </p14:sldIdLst>
        </p14:section>
        <p14:section name="Closing" id="{44018164-4A02-4F0A-9301-4123FE56C7F1}">
          <p14:sldIdLst>
            <p14:sldId id="4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71">
          <p15:clr>
            <a:srgbClr val="A4A3A4"/>
          </p15:clr>
        </p15:guide>
        <p15:guide id="2" pos="27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yon, Jennifer" initials="KJ" lastIdx="56" clrIdx="0"/>
  <p:cmAuthor id="7" name="Quiroz, Leslie (OS/OASH)" initials="QL(" lastIdx="1" clrIdx="7">
    <p:extLst>
      <p:ext uri="{19B8F6BF-5375-455C-9EA6-DF929625EA0E}">
        <p15:presenceInfo xmlns:p15="http://schemas.microsoft.com/office/powerpoint/2012/main" userId="S-1-5-21-1747495209-1248221918-2216747781-232917" providerId="AD"/>
      </p:ext>
    </p:extLst>
  </p:cmAuthor>
  <p:cmAuthor id="1" name="Schantz, Karolina J." initials="SKJ" lastIdx="11" clrIdx="1"/>
  <p:cmAuthor id="8" name="Tamir-Chaflawee, Orit" initials="TO" lastIdx="2" clrIdx="8">
    <p:extLst>
      <p:ext uri="{19B8F6BF-5375-455C-9EA6-DF929625EA0E}">
        <p15:presenceInfo xmlns:p15="http://schemas.microsoft.com/office/powerpoint/2012/main" userId="Tamir-Chaflawee, Orit" providerId="None"/>
      </p:ext>
    </p:extLst>
  </p:cmAuthor>
  <p:cmAuthor id="2" name="Green, Kimberly" initials="GK" lastIdx="16" clrIdx="2"/>
  <p:cmAuthor id="3" name="Elizabeth Burden" initials="" lastIdx="0" clrIdx="3"/>
  <p:cmAuthor id="4" name="Green, Kimberly" initials="KG" lastIdx="17" clrIdx="4"/>
  <p:cmAuthor id="5" name="Schantz, Karolina" initials="SK" lastIdx="1" clrIdx="5"/>
  <p:cmAuthor id="6" name="Welch, Anthony (OS/OASH)" initials="WA(" lastIdx="1" clrIdx="6">
    <p:extLst>
      <p:ext uri="{19B8F6BF-5375-455C-9EA6-DF929625EA0E}">
        <p15:presenceInfo xmlns:p15="http://schemas.microsoft.com/office/powerpoint/2012/main" userId="S-1-5-21-1747495209-1248221918-2216747781-13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593"/>
    <a:srgbClr val="ADAFB2"/>
    <a:srgbClr val="F78F1E"/>
    <a:srgbClr val="7AC142"/>
    <a:srgbClr val="3F51B5"/>
    <a:srgbClr val="000000"/>
    <a:srgbClr val="0054A4"/>
    <a:srgbClr val="A54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461511-4EE8-42A8-9F9E-5D59CDFCD547}">
  <a:tblStyle styleId="{3D461511-4EE8-42A8-9F9E-5D59CDFCD547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1" autoAdjust="0"/>
    <p:restoredTop sz="83257" autoAdjust="0"/>
  </p:normalViewPr>
  <p:slideViewPr>
    <p:cSldViewPr>
      <p:cViewPr varScale="1">
        <p:scale>
          <a:sx n="73" d="100"/>
          <a:sy n="73" d="100"/>
        </p:scale>
        <p:origin x="180" y="39"/>
      </p:cViewPr>
      <p:guideLst>
        <p:guide orient="horz" pos="471"/>
        <p:guide pos="278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1310" y="-1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8.fntdata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DAB3D2-5A87-4F49-9628-64BD43F0FD63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BE00778C-50C3-4A58-9582-3594EA51B94C}">
      <dgm:prSet phldrT="[Text]"/>
      <dgm:spPr/>
      <dgm:t>
        <a:bodyPr/>
        <a:lstStyle/>
        <a:p>
          <a:pPr algn="ctr"/>
          <a:r>
            <a:rPr lang="en-US" dirty="0"/>
            <a:t>Awareness of others</a:t>
          </a:r>
          <a:endParaRPr lang="en-US" dirty="0">
            <a:latin typeface="+mn-lt"/>
            <a:cs typeface="Arial" panose="020B0604020202020204" pitchFamily="34" charset="0"/>
          </a:endParaRPr>
        </a:p>
      </dgm:t>
    </dgm:pt>
    <dgm:pt modelId="{BC36D146-153E-46AF-AB68-81F982769608}" type="parTrans" cxnId="{379DC697-AEAD-4381-8040-1B3CEFC5AD3C}">
      <dgm:prSet/>
      <dgm:spPr/>
      <dgm:t>
        <a:bodyPr/>
        <a:lstStyle/>
        <a:p>
          <a:pPr algn="ctr"/>
          <a:endParaRPr lang="en-US">
            <a:solidFill>
              <a:srgbClr val="412D5D"/>
            </a:solidFill>
            <a:latin typeface="+mn-lt"/>
            <a:cs typeface="Arial" panose="020B0604020202020204" pitchFamily="34" charset="0"/>
          </a:endParaRPr>
        </a:p>
      </dgm:t>
    </dgm:pt>
    <dgm:pt modelId="{0A0D4706-7950-4EF6-8DC6-EF1D5774BBC0}" type="sibTrans" cxnId="{379DC697-AEAD-4381-8040-1B3CEFC5AD3C}">
      <dgm:prSet/>
      <dgm:spPr/>
      <dgm:t>
        <a:bodyPr/>
        <a:lstStyle/>
        <a:p>
          <a:pPr algn="ctr"/>
          <a:endParaRPr lang="en-US">
            <a:solidFill>
              <a:srgbClr val="412D5D"/>
            </a:solidFill>
            <a:latin typeface="+mn-lt"/>
            <a:cs typeface="Arial" panose="020B0604020202020204" pitchFamily="34" charset="0"/>
          </a:endParaRPr>
        </a:p>
      </dgm:t>
    </dgm:pt>
    <dgm:pt modelId="{D9345110-61E9-4BC3-890E-211E0C3E0DF1}">
      <dgm:prSet phldrT="[Text]"/>
      <dgm:spPr/>
      <dgm:t>
        <a:bodyPr/>
        <a:lstStyle/>
        <a:p>
          <a:pPr algn="ctr"/>
          <a:r>
            <a:rPr lang="en-US" dirty="0">
              <a:latin typeface="+mn-lt"/>
              <a:cs typeface="Arial" panose="020B0604020202020204" pitchFamily="34" charset="0"/>
            </a:rPr>
            <a:t>Self-Awareness</a:t>
          </a:r>
        </a:p>
      </dgm:t>
    </dgm:pt>
    <dgm:pt modelId="{054C5FD7-08DE-495A-ABA2-C7C3EBD89355}" type="parTrans" cxnId="{2617BF9B-F923-4223-99DA-B3550B86AE52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35E2C1D8-DC40-44AA-98B0-C3E191FD2075}" type="sibTrans" cxnId="{2617BF9B-F923-4223-99DA-B3550B86AE52}">
      <dgm:prSet/>
      <dgm:spPr/>
      <dgm:t>
        <a:bodyPr/>
        <a:lstStyle/>
        <a:p>
          <a:pPr algn="ctr"/>
          <a:endParaRPr lang="en-US">
            <a:latin typeface="+mn-lt"/>
          </a:endParaRPr>
        </a:p>
      </dgm:t>
    </dgm:pt>
    <dgm:pt modelId="{FB2A2E1B-C6EE-4BDD-BA3B-93A832B33091}">
      <dgm:prSet phldrT="[Text]"/>
      <dgm:spPr/>
      <dgm:t>
        <a:bodyPr/>
        <a:lstStyle/>
        <a:p>
          <a:pPr algn="ctr"/>
          <a:r>
            <a:rPr lang="en-US" dirty="0">
              <a:latin typeface="+mn-lt"/>
              <a:cs typeface="Arial" panose="020B0604020202020204" pitchFamily="34" charset="0"/>
            </a:rPr>
            <a:t>Clinical Skills</a:t>
          </a:r>
        </a:p>
      </dgm:t>
    </dgm:pt>
    <dgm:pt modelId="{4597565C-B43A-429E-9AAA-7421B4A56275}" type="parTrans" cxnId="{F4226372-4FA0-41DC-9E9D-9F5690929E4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EDFF04DD-84B2-4ACA-BECA-7A5431CE4B0E}" type="sibTrans" cxnId="{F4226372-4FA0-41DC-9E9D-9F5690929E4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951048B-22A2-4E49-8725-9FAE34BEB6FA}" type="pres">
      <dgm:prSet presAssocID="{62DAB3D2-5A87-4F49-9628-64BD43F0FD63}" presName="compositeShape" presStyleCnt="0">
        <dgm:presLayoutVars>
          <dgm:chMax val="7"/>
          <dgm:dir/>
          <dgm:resizeHandles val="exact"/>
        </dgm:presLayoutVars>
      </dgm:prSet>
      <dgm:spPr/>
    </dgm:pt>
    <dgm:pt modelId="{406B767D-52A2-4970-9A8F-912777C27527}" type="pres">
      <dgm:prSet presAssocID="{D9345110-61E9-4BC3-890E-211E0C3E0DF1}" presName="circ1" presStyleLbl="vennNode1" presStyleIdx="0" presStyleCnt="3"/>
      <dgm:spPr/>
    </dgm:pt>
    <dgm:pt modelId="{8D294FFA-628F-4484-A2F8-95070EB80418}" type="pres">
      <dgm:prSet presAssocID="{D9345110-61E9-4BC3-890E-211E0C3E0DF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1A5AD84-4B58-487B-AEE7-43ED20B3646F}" type="pres">
      <dgm:prSet presAssocID="{FB2A2E1B-C6EE-4BDD-BA3B-93A832B33091}" presName="circ2" presStyleLbl="vennNode1" presStyleIdx="1" presStyleCnt="3"/>
      <dgm:spPr/>
    </dgm:pt>
    <dgm:pt modelId="{2BC768D7-54D4-498B-84CE-A3529FF07AE4}" type="pres">
      <dgm:prSet presAssocID="{FB2A2E1B-C6EE-4BDD-BA3B-93A832B3309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205A51E-88AA-4DA9-B2CD-6B8F2417D2C4}" type="pres">
      <dgm:prSet presAssocID="{BE00778C-50C3-4A58-9582-3594EA51B94C}" presName="circ3" presStyleLbl="vennNode1" presStyleIdx="2" presStyleCnt="3"/>
      <dgm:spPr/>
    </dgm:pt>
    <dgm:pt modelId="{F89BC56A-4569-4C04-9446-46D550E1382A}" type="pres">
      <dgm:prSet presAssocID="{BE00778C-50C3-4A58-9582-3594EA51B94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DB65324-5F5D-44D8-9790-E53F671DF180}" type="presOf" srcId="{62DAB3D2-5A87-4F49-9628-64BD43F0FD63}" destId="{8951048B-22A2-4E49-8725-9FAE34BEB6FA}" srcOrd="0" destOrd="0" presId="urn:microsoft.com/office/officeart/2005/8/layout/venn1"/>
    <dgm:cxn modelId="{E62FC460-0961-414F-8257-A64942E5DF92}" type="presOf" srcId="{D9345110-61E9-4BC3-890E-211E0C3E0DF1}" destId="{8D294FFA-628F-4484-A2F8-95070EB80418}" srcOrd="1" destOrd="0" presId="urn:microsoft.com/office/officeart/2005/8/layout/venn1"/>
    <dgm:cxn modelId="{49FC154D-87C5-48EC-9688-8F5E5423C8CC}" type="presOf" srcId="{FB2A2E1B-C6EE-4BDD-BA3B-93A832B33091}" destId="{81A5AD84-4B58-487B-AEE7-43ED20B3646F}" srcOrd="0" destOrd="0" presId="urn:microsoft.com/office/officeart/2005/8/layout/venn1"/>
    <dgm:cxn modelId="{F4226372-4FA0-41DC-9E9D-9F5690929E4D}" srcId="{62DAB3D2-5A87-4F49-9628-64BD43F0FD63}" destId="{FB2A2E1B-C6EE-4BDD-BA3B-93A832B33091}" srcOrd="1" destOrd="0" parTransId="{4597565C-B43A-429E-9AAA-7421B4A56275}" sibTransId="{EDFF04DD-84B2-4ACA-BECA-7A5431CE4B0E}"/>
    <dgm:cxn modelId="{379DC697-AEAD-4381-8040-1B3CEFC5AD3C}" srcId="{62DAB3D2-5A87-4F49-9628-64BD43F0FD63}" destId="{BE00778C-50C3-4A58-9582-3594EA51B94C}" srcOrd="2" destOrd="0" parTransId="{BC36D146-153E-46AF-AB68-81F982769608}" sibTransId="{0A0D4706-7950-4EF6-8DC6-EF1D5774BBC0}"/>
    <dgm:cxn modelId="{BBF92899-D2DC-4990-B659-19F84385F7F8}" type="presOf" srcId="{BE00778C-50C3-4A58-9582-3594EA51B94C}" destId="{F89BC56A-4569-4C04-9446-46D550E1382A}" srcOrd="1" destOrd="0" presId="urn:microsoft.com/office/officeart/2005/8/layout/venn1"/>
    <dgm:cxn modelId="{2617BF9B-F923-4223-99DA-B3550B86AE52}" srcId="{62DAB3D2-5A87-4F49-9628-64BD43F0FD63}" destId="{D9345110-61E9-4BC3-890E-211E0C3E0DF1}" srcOrd="0" destOrd="0" parTransId="{054C5FD7-08DE-495A-ABA2-C7C3EBD89355}" sibTransId="{35E2C1D8-DC40-44AA-98B0-C3E191FD2075}"/>
    <dgm:cxn modelId="{9E9685A1-0E83-4C4D-986E-06C9F9B4D022}" type="presOf" srcId="{BE00778C-50C3-4A58-9582-3594EA51B94C}" destId="{4205A51E-88AA-4DA9-B2CD-6B8F2417D2C4}" srcOrd="0" destOrd="0" presId="urn:microsoft.com/office/officeart/2005/8/layout/venn1"/>
    <dgm:cxn modelId="{5E275CC8-F344-46E8-B26B-1CEA31CDE8C8}" type="presOf" srcId="{FB2A2E1B-C6EE-4BDD-BA3B-93A832B33091}" destId="{2BC768D7-54D4-498B-84CE-A3529FF07AE4}" srcOrd="1" destOrd="0" presId="urn:microsoft.com/office/officeart/2005/8/layout/venn1"/>
    <dgm:cxn modelId="{34A6C8F7-5297-47D3-9266-CB2DBE459686}" type="presOf" srcId="{D9345110-61E9-4BC3-890E-211E0C3E0DF1}" destId="{406B767D-52A2-4970-9A8F-912777C27527}" srcOrd="0" destOrd="0" presId="urn:microsoft.com/office/officeart/2005/8/layout/venn1"/>
    <dgm:cxn modelId="{5C181BA5-BACF-4045-B027-835DB82992D1}" type="presParOf" srcId="{8951048B-22A2-4E49-8725-9FAE34BEB6FA}" destId="{406B767D-52A2-4970-9A8F-912777C27527}" srcOrd="0" destOrd="0" presId="urn:microsoft.com/office/officeart/2005/8/layout/venn1"/>
    <dgm:cxn modelId="{C7C2DB54-B02D-4662-A161-941F45A6156C}" type="presParOf" srcId="{8951048B-22A2-4E49-8725-9FAE34BEB6FA}" destId="{8D294FFA-628F-4484-A2F8-95070EB80418}" srcOrd="1" destOrd="0" presId="urn:microsoft.com/office/officeart/2005/8/layout/venn1"/>
    <dgm:cxn modelId="{A98D084F-7C55-4FB0-B2DF-847FF0A88859}" type="presParOf" srcId="{8951048B-22A2-4E49-8725-9FAE34BEB6FA}" destId="{81A5AD84-4B58-487B-AEE7-43ED20B3646F}" srcOrd="2" destOrd="0" presId="urn:microsoft.com/office/officeart/2005/8/layout/venn1"/>
    <dgm:cxn modelId="{8195C00B-6927-40A9-8BA2-DC45F9C8CC3F}" type="presParOf" srcId="{8951048B-22A2-4E49-8725-9FAE34BEB6FA}" destId="{2BC768D7-54D4-498B-84CE-A3529FF07AE4}" srcOrd="3" destOrd="0" presId="urn:microsoft.com/office/officeart/2005/8/layout/venn1"/>
    <dgm:cxn modelId="{5A90044E-A2A5-4AF1-82BC-C7506ABDA642}" type="presParOf" srcId="{8951048B-22A2-4E49-8725-9FAE34BEB6FA}" destId="{4205A51E-88AA-4DA9-B2CD-6B8F2417D2C4}" srcOrd="4" destOrd="0" presId="urn:microsoft.com/office/officeart/2005/8/layout/venn1"/>
    <dgm:cxn modelId="{C6CBE953-56BA-4161-A758-FFA329A763AB}" type="presParOf" srcId="{8951048B-22A2-4E49-8725-9FAE34BEB6FA}" destId="{F89BC56A-4569-4C04-9446-46D550E1382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B767D-52A2-4970-9A8F-912777C27527}">
      <dsp:nvSpPr>
        <dsp:cNvPr id="0" name=""/>
        <dsp:cNvSpPr/>
      </dsp:nvSpPr>
      <dsp:spPr>
        <a:xfrm>
          <a:off x="1527810" y="44291"/>
          <a:ext cx="2125980" cy="212598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+mn-lt"/>
              <a:cs typeface="Arial" panose="020B0604020202020204" pitchFamily="34" charset="0"/>
            </a:rPr>
            <a:t>Self-Awareness</a:t>
          </a:r>
        </a:p>
      </dsp:txBody>
      <dsp:txXfrm>
        <a:off x="1811274" y="416337"/>
        <a:ext cx="1559052" cy="956691"/>
      </dsp:txXfrm>
    </dsp:sp>
    <dsp:sp modelId="{81A5AD84-4B58-487B-AEE7-43ED20B3646F}">
      <dsp:nvSpPr>
        <dsp:cNvPr id="0" name=""/>
        <dsp:cNvSpPr/>
      </dsp:nvSpPr>
      <dsp:spPr>
        <a:xfrm>
          <a:off x="2294934" y="1373028"/>
          <a:ext cx="2125980" cy="212598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+mn-lt"/>
              <a:cs typeface="Arial" panose="020B0604020202020204" pitchFamily="34" charset="0"/>
            </a:rPr>
            <a:t>Clinical Skills</a:t>
          </a:r>
        </a:p>
      </dsp:txBody>
      <dsp:txXfrm>
        <a:off x="2945130" y="1922240"/>
        <a:ext cx="1275588" cy="1169289"/>
      </dsp:txXfrm>
    </dsp:sp>
    <dsp:sp modelId="{4205A51E-88AA-4DA9-B2CD-6B8F2417D2C4}">
      <dsp:nvSpPr>
        <dsp:cNvPr id="0" name=""/>
        <dsp:cNvSpPr/>
      </dsp:nvSpPr>
      <dsp:spPr>
        <a:xfrm>
          <a:off x="760685" y="1373028"/>
          <a:ext cx="2125980" cy="212598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Awareness of others</a:t>
          </a:r>
          <a:endParaRPr lang="en-US" sz="1900" kern="1200" dirty="0">
            <a:latin typeface="+mn-lt"/>
            <a:cs typeface="Arial" panose="020B0604020202020204" pitchFamily="34" charset="0"/>
          </a:endParaRPr>
        </a:p>
      </dsp:txBody>
      <dsp:txXfrm>
        <a:off x="960882" y="1922240"/>
        <a:ext cx="1275588" cy="1169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2ECBD-8B90-4CB3-8C75-27211CDE8CEE}" type="datetimeFigureOut">
              <a:rPr lang="en-US" smtClean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6C7F8-A871-4EE5-BA97-907B753886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1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55943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407953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135413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594661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484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94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166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018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03673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+ big imag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" y="2"/>
            <a:ext cx="9135877" cy="5143499"/>
          </a:xfrm>
          <a:prstGeom prst="rect">
            <a:avLst/>
          </a:prstGeom>
        </p:spPr>
      </p:pic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774804" y="914402"/>
            <a:ext cx="5168796" cy="3287225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>
                <a:solidFill>
                  <a:schemeClr val="tx1"/>
                </a:solidFill>
                <a:latin typeface="Lucida Fax" panose="02060602050505020204" pitchFamily="18" charset="0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7" name="Picture 6" descr="OMH-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261" y="4513792"/>
            <a:ext cx="1606296" cy="5059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5F5D22-1042-4B47-9C36-1E6AE7034A2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29602" y="4608576"/>
            <a:ext cx="662940" cy="388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ars-to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76072"/>
          </a:xfrm>
          <a:prstGeom prst="rect">
            <a:avLst/>
          </a:prstGeom>
        </p:spPr>
      </p:pic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62000" y="652232"/>
            <a:ext cx="7353150" cy="485699"/>
          </a:xfrm>
          <a:prstGeom prst="rect">
            <a:avLst/>
          </a:prstGeom>
        </p:spPr>
        <p:txBody>
          <a:bodyPr lIns="91425" tIns="0" rIns="91425" bIns="91425" anchor="t" anchorCtr="0"/>
          <a:lstStyle>
            <a:lvl1pPr lvl="0">
              <a:spcBef>
                <a:spcPts val="0"/>
              </a:spcBef>
              <a:defRPr>
                <a:solidFill>
                  <a:schemeClr val="tx1"/>
                </a:solidFill>
                <a:latin typeface="Lucida Fax" panose="02060602050505020204" pitchFamily="18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62000" y="1429471"/>
            <a:ext cx="7353250" cy="2959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spcAft>
                <a:spcPts val="600"/>
              </a:spcAft>
              <a:buClr>
                <a:srgbClr val="7AC142"/>
              </a:buClr>
              <a:defRPr>
                <a:solidFill>
                  <a:schemeClr val="tx1"/>
                </a:solidFill>
                <a:latin typeface="Kalinga" panose="020B0502040204020203" pitchFamily="34" charset="0"/>
                <a:cs typeface="Kalinga" panose="020B0502040204020203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8085" y="4439041"/>
            <a:ext cx="709530" cy="415740"/>
          </a:xfrm>
          <a:prstGeom prst="rect">
            <a:avLst/>
          </a:prstGeom>
        </p:spPr>
      </p:pic>
      <p:pic>
        <p:nvPicPr>
          <p:cNvPr id="12" name="Picture 11" descr="OMH-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261" y="4513792"/>
            <a:ext cx="1606296" cy="5059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A63676-4056-48A6-9480-C600FA4EA3E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29602" y="4608576"/>
            <a:ext cx="662940" cy="388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+ big imag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34"/>
          <p:cNvSpPr txBox="1">
            <a:spLocks noGrp="1"/>
          </p:cNvSpPr>
          <p:nvPr>
            <p:ph type="title"/>
          </p:nvPr>
        </p:nvSpPr>
        <p:spPr>
          <a:xfrm>
            <a:off x="758951" y="652232"/>
            <a:ext cx="4198811" cy="485699"/>
          </a:xfrm>
          <a:prstGeom prst="rect">
            <a:avLst/>
          </a:prstGeom>
        </p:spPr>
        <p:txBody>
          <a:bodyPr lIns="91425" tIns="0" rIns="91425" bIns="91425" anchor="t" anchorCtr="0"/>
          <a:lstStyle>
            <a:lvl1pPr lvl="0">
              <a:spcBef>
                <a:spcPts val="0"/>
              </a:spcBef>
              <a:defRPr>
                <a:solidFill>
                  <a:schemeClr val="tx1"/>
                </a:solidFill>
                <a:latin typeface="Lucida Fax" panose="02060602050505020204" pitchFamily="18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0" name="Shape 21"/>
          <p:cNvSpPr txBox="1">
            <a:spLocks noGrp="1"/>
          </p:cNvSpPr>
          <p:nvPr>
            <p:ph type="body" idx="1"/>
          </p:nvPr>
        </p:nvSpPr>
        <p:spPr>
          <a:xfrm>
            <a:off x="758952" y="1429470"/>
            <a:ext cx="3584448" cy="288925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175" lvl="0" indent="-3175" rtl="0">
              <a:spcBef>
                <a:spcPts val="0"/>
              </a:spcBef>
              <a:buNone/>
              <a:defRPr>
                <a:solidFill>
                  <a:schemeClr val="tx1"/>
                </a:solidFill>
                <a:latin typeface="Kalinga" panose="020B0502040204020203" pitchFamily="34" charset="0"/>
                <a:cs typeface="Kalinga" panose="020B0502040204020203" pitchFamily="34" charset="0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9" name="Picture 8" descr="bars-to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76072"/>
          </a:xfrm>
          <a:prstGeom prst="rect">
            <a:avLst/>
          </a:prstGeom>
        </p:spPr>
      </p:pic>
      <p:pic>
        <p:nvPicPr>
          <p:cNvPr id="11" name="Picture 10" descr="OMH-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261" y="4513792"/>
            <a:ext cx="1606296" cy="505968"/>
          </a:xfrm>
          <a:prstGeom prst="rect">
            <a:avLst/>
          </a:prstGeom>
        </p:spPr>
      </p:pic>
      <p:sp>
        <p:nvSpPr>
          <p:cNvPr id="8" name="Shape 380"/>
          <p:cNvSpPr/>
          <p:nvPr userDrawn="1"/>
        </p:nvSpPr>
        <p:spPr>
          <a:xfrm>
            <a:off x="4574565" y="1165141"/>
            <a:ext cx="4351651" cy="3387809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" name="Rectangle 1"/>
          <p:cNvSpPr/>
          <p:nvPr userDrawn="1"/>
        </p:nvSpPr>
        <p:spPr>
          <a:xfrm>
            <a:off x="4648200" y="1325880"/>
            <a:ext cx="4191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158E6-3CFF-4E9B-B26E-C8F2BD3C13B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29602" y="4608576"/>
            <a:ext cx="662940" cy="38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79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+ big imag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34"/>
          <p:cNvSpPr txBox="1">
            <a:spLocks noGrp="1"/>
          </p:cNvSpPr>
          <p:nvPr>
            <p:ph type="title"/>
          </p:nvPr>
        </p:nvSpPr>
        <p:spPr>
          <a:xfrm>
            <a:off x="761999" y="666752"/>
            <a:ext cx="4195763" cy="485699"/>
          </a:xfrm>
          <a:prstGeom prst="rect">
            <a:avLst/>
          </a:prstGeom>
        </p:spPr>
        <p:txBody>
          <a:bodyPr lIns="91425" tIns="0" rIns="91425" bIns="91425" anchor="t" anchorCtr="0"/>
          <a:lstStyle>
            <a:lvl1pPr lvl="0">
              <a:spcBef>
                <a:spcPts val="0"/>
              </a:spcBef>
              <a:defRPr>
                <a:solidFill>
                  <a:schemeClr val="tx1"/>
                </a:solidFill>
                <a:latin typeface="Lucida Fax" panose="02060602050505020204" pitchFamily="18" charset="0"/>
                <a:cs typeface="Kalinga" panose="020B0502040204020203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9" name="Shape 21"/>
          <p:cNvSpPr txBox="1">
            <a:spLocks noGrp="1"/>
          </p:cNvSpPr>
          <p:nvPr>
            <p:ph type="body" idx="1"/>
          </p:nvPr>
        </p:nvSpPr>
        <p:spPr>
          <a:xfrm>
            <a:off x="761999" y="1428750"/>
            <a:ext cx="4195763" cy="288925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600"/>
              </a:spcAft>
              <a:buClr>
                <a:srgbClr val="7AC142"/>
              </a:buClr>
              <a:defRPr>
                <a:solidFill>
                  <a:schemeClr val="tx1"/>
                </a:solidFill>
                <a:latin typeface="Kalinga" panose="020B0502040204020203" pitchFamily="34" charset="0"/>
                <a:cs typeface="Kalinga" panose="020B0502040204020203" pitchFamily="34" charset="0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10" name="Picture 9" descr="bars-to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76072"/>
          </a:xfrm>
          <a:prstGeom prst="rect">
            <a:avLst/>
          </a:prstGeom>
        </p:spPr>
      </p:pic>
      <p:pic>
        <p:nvPicPr>
          <p:cNvPr id="11" name="Picture 10" descr="OMH-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261" y="4513792"/>
            <a:ext cx="1606296" cy="50596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D9B16B9-502D-496C-A57C-25766A4125C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29602" y="4608576"/>
            <a:ext cx="662940" cy="38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88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rs-to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76072"/>
          </a:xfrm>
          <a:prstGeom prst="rect">
            <a:avLst/>
          </a:prstGeom>
        </p:spPr>
      </p:pic>
      <p:pic>
        <p:nvPicPr>
          <p:cNvPr id="3" name="Picture 2" descr="OMH-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261" y="4513792"/>
            <a:ext cx="1606296" cy="505968"/>
          </a:xfrm>
          <a:prstGeom prst="rect">
            <a:avLst/>
          </a:prstGeom>
        </p:spPr>
      </p:pic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762000" y="652232"/>
            <a:ext cx="7429391" cy="485699"/>
          </a:xfrm>
          <a:prstGeom prst="rect">
            <a:avLst/>
          </a:prstGeom>
        </p:spPr>
        <p:txBody>
          <a:bodyPr lIns="91425" tIns="0" rIns="91425" bIns="91425" anchor="t" anchorCtr="0"/>
          <a:lstStyle>
            <a:lvl1pPr lvl="0" rtl="0">
              <a:spcBef>
                <a:spcPts val="0"/>
              </a:spcBef>
              <a:defRPr>
                <a:solidFill>
                  <a:schemeClr val="tx1"/>
                </a:solidFill>
                <a:latin typeface="Lucida Fax" panose="02060602050505020204" pitchFamily="18" charset="0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144223-0C4E-482C-A443-3091FD53278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29602" y="4608576"/>
            <a:ext cx="662940" cy="38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5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62" r:id="rId3"/>
    <p:sldLayoutId id="2147483663" r:id="rId4"/>
    <p:sldLayoutId id="214748367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2400" b="1" i="0" u="none" strike="noStrike" cap="none">
          <a:solidFill>
            <a:schemeClr val="bg2"/>
          </a:solidFill>
          <a:latin typeface="Lucida Fax"/>
          <a:ea typeface="Lucida Fax" panose="02060602050505020204" pitchFamily="18" charset="0"/>
          <a:cs typeface="Lucida Fax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marR="0" lvl="0" indent="-342900" algn="l" rtl="0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SzPct val="110000"/>
        <a:buFont typeface="Lucida Grande"/>
        <a:buChar char="‣"/>
        <a:defRPr sz="2000" b="0" i="0" u="none" strike="noStrike" cap="none">
          <a:solidFill>
            <a:schemeClr val="bg2"/>
          </a:solidFill>
          <a:latin typeface="+mn-lt"/>
          <a:ea typeface="Kalinga" panose="020B0502040204020203" pitchFamily="34" charset="0"/>
          <a:cs typeface="Kalinga" panose="020B0502040204020203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20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20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20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20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inkculturalhealth.hhs.go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inkculturalhealth.hhs.gov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287867" y="1802274"/>
            <a:ext cx="8551333" cy="2903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Montserrat"/>
              <a:buNone/>
              <a:defRPr sz="2400" b="1" i="0" u="none" strike="noStrike" cap="none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>
              <a:tabLst>
                <a:tab pos="520700" algn="l"/>
              </a:tabLst>
            </a:pPr>
            <a:r>
              <a:rPr lang="en-US" dirty="0">
                <a:solidFill>
                  <a:schemeClr val="tx1"/>
                </a:solidFill>
                <a:latin typeface="Lucida Fax Regular"/>
                <a:cs typeface="Lucida Fax Regular"/>
              </a:rPr>
              <a:t>Culturally and Linguistically Appropriate Services (CLAS) in Maternal Health Care </a:t>
            </a:r>
            <a:endParaRPr lang="en-US" sz="3600" dirty="0">
              <a:solidFill>
                <a:schemeClr val="tx1"/>
              </a:solidFill>
              <a:latin typeface="Lucida Fax Regular"/>
              <a:cs typeface="Lucida Fax Regular"/>
            </a:endParaRPr>
          </a:p>
          <a:p>
            <a:pPr>
              <a:tabLst>
                <a:tab pos="520700" algn="l"/>
              </a:tabLst>
            </a:pPr>
            <a:r>
              <a:rPr lang="en-US" sz="2000" dirty="0">
                <a:solidFill>
                  <a:schemeClr val="tx1"/>
                </a:solidFill>
                <a:latin typeface="Lucida Fax Regular"/>
                <a:cs typeface="Lucida Fax Regular"/>
              </a:rPr>
              <a:t>E-Learning Program</a:t>
            </a:r>
          </a:p>
          <a:p>
            <a:pPr>
              <a:lnSpc>
                <a:spcPct val="150000"/>
              </a:lnSpc>
              <a:tabLst>
                <a:tab pos="520700" algn="l"/>
              </a:tabLst>
            </a:pPr>
            <a:endParaRPr lang="en-US" sz="2000" dirty="0">
              <a:solidFill>
                <a:schemeClr val="tx1"/>
              </a:solidFill>
              <a:latin typeface="Lucida Fax Regular"/>
              <a:cs typeface="Lucida Fax Regular"/>
              <a:hlinkClick r:id="rId3"/>
            </a:endParaRPr>
          </a:p>
          <a:p>
            <a:pPr>
              <a:lnSpc>
                <a:spcPct val="150000"/>
              </a:lnSpc>
              <a:tabLst>
                <a:tab pos="520700" algn="l"/>
              </a:tabLst>
            </a:pPr>
            <a:r>
              <a:rPr lang="en-US" sz="2000" dirty="0">
                <a:solidFill>
                  <a:srgbClr val="283593"/>
                </a:solidFill>
                <a:latin typeface="Lucida Fax Regular"/>
                <a:cs typeface="Lucida Fax Regular"/>
                <a:hlinkClick r:id="rId3"/>
              </a:rPr>
              <a:t>ThinkCulturalHealth.hhs.gov</a:t>
            </a:r>
            <a:r>
              <a:rPr lang="en-US" sz="2000" dirty="0">
                <a:solidFill>
                  <a:srgbClr val="283593"/>
                </a:solidFill>
                <a:latin typeface="Lucida Fax Regular"/>
                <a:cs typeface="Lucida Fax Regular"/>
              </a:rPr>
              <a:t> </a:t>
            </a:r>
          </a:p>
          <a:p>
            <a:pPr>
              <a:lnSpc>
                <a:spcPct val="150000"/>
              </a:lnSpc>
              <a:tabLst>
                <a:tab pos="520700" algn="l"/>
              </a:tabLst>
            </a:pPr>
            <a:r>
              <a:rPr lang="en-US" sz="2000" dirty="0">
                <a:solidFill>
                  <a:schemeClr val="tx1"/>
                </a:solidFill>
                <a:latin typeface="Lucida Fax Regular"/>
                <a:cs typeface="Lucida Fax Regular"/>
              </a:rPr>
              <a:t>HHS Office of Minority Health</a:t>
            </a:r>
          </a:p>
          <a:p>
            <a:pPr algn="r">
              <a:tabLst>
                <a:tab pos="520700" algn="l"/>
              </a:tabLst>
            </a:pPr>
            <a:r>
              <a:rPr lang="en-US" sz="2000" dirty="0">
                <a:solidFill>
                  <a:schemeClr val="tx1"/>
                </a:solidFill>
                <a:latin typeface="Lucida Fax Regular"/>
                <a:cs typeface="Lucida Fax Regular"/>
              </a:rPr>
              <a:t>  </a:t>
            </a:r>
          </a:p>
          <a:p>
            <a:pPr algn="r">
              <a:tabLst>
                <a:tab pos="520700" algn="l"/>
              </a:tabLst>
            </a:pPr>
            <a:br>
              <a:rPr lang="en-US" sz="1200" dirty="0">
                <a:solidFill>
                  <a:schemeClr val="tx1"/>
                </a:solidFill>
                <a:latin typeface="Lucida Fax Regular"/>
                <a:cs typeface="Lucida Fax Regular"/>
              </a:rPr>
            </a:br>
            <a:endParaRPr lang="en-US" sz="2000" b="0" dirty="0">
              <a:solidFill>
                <a:schemeClr val="tx1"/>
              </a:solidFill>
              <a:latin typeface="Lucida Fax" panose="02060602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8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38200" y="2419350"/>
            <a:ext cx="800100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hape 65"/>
          <p:cNvSpPr txBox="1">
            <a:spLocks/>
          </p:cNvSpPr>
          <p:nvPr/>
        </p:nvSpPr>
        <p:spPr>
          <a:xfrm>
            <a:off x="685800" y="1276350"/>
            <a:ext cx="8551333" cy="358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Montserrat"/>
              <a:buNone/>
              <a:defRPr sz="2400" b="1" i="0" u="none" strike="noStrike" cap="none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Lucida Fax Regular"/>
                <a:cs typeface="Lucida Fax Regular"/>
              </a:rPr>
              <a:t>Visit Culturally and Linguistically Appropriate Services (CLAS) in Maternal Health Care:</a:t>
            </a:r>
          </a:p>
          <a:p>
            <a:endParaRPr lang="en-US" dirty="0">
              <a:solidFill>
                <a:schemeClr val="tx1"/>
              </a:solidFill>
              <a:latin typeface="Lucida Fax Regular"/>
              <a:cs typeface="Lucida Fax Regular"/>
            </a:endParaRPr>
          </a:p>
          <a:p>
            <a:pPr algn="just"/>
            <a:r>
              <a:rPr lang="en-US" sz="1900" dirty="0">
                <a:solidFill>
                  <a:schemeClr val="bg1"/>
                </a:solidFill>
                <a:latin typeface="Lucida Fax Regular"/>
                <a:cs typeface="Lucida Fax Regular"/>
              </a:rPr>
              <a:t>   ThinkCulturalHealth.hhs.gov/Education/Maternal-Health-Care  </a:t>
            </a:r>
          </a:p>
          <a:p>
            <a:pPr>
              <a:lnSpc>
                <a:spcPct val="150000"/>
              </a:lnSpc>
              <a:tabLst>
                <a:tab pos="520700" algn="l"/>
              </a:tabLst>
            </a:pPr>
            <a:endParaRPr lang="en-US" sz="2000" dirty="0">
              <a:solidFill>
                <a:schemeClr val="tx1"/>
              </a:solidFill>
              <a:latin typeface="Lucida Fax Regular"/>
              <a:cs typeface="Lucida Fax Regular"/>
              <a:hlinkClick r:id="rId3"/>
            </a:endParaRPr>
          </a:p>
          <a:p>
            <a:pPr>
              <a:lnSpc>
                <a:spcPct val="150000"/>
              </a:lnSpc>
              <a:tabLst>
                <a:tab pos="520700" algn="l"/>
              </a:tabLst>
            </a:pPr>
            <a:endParaRPr lang="en-US" sz="2000" dirty="0">
              <a:solidFill>
                <a:schemeClr val="tx1"/>
              </a:solidFill>
              <a:latin typeface="Lucida Fax Regular"/>
              <a:cs typeface="Lucida Fax Regular"/>
              <a:hlinkClick r:id="rId3"/>
            </a:endParaRPr>
          </a:p>
          <a:p>
            <a:pPr>
              <a:lnSpc>
                <a:spcPct val="150000"/>
              </a:lnSpc>
              <a:tabLst>
                <a:tab pos="520700" algn="l"/>
              </a:tabLst>
            </a:pPr>
            <a:r>
              <a:rPr lang="en-US" sz="2000" dirty="0">
                <a:solidFill>
                  <a:schemeClr val="tx1"/>
                </a:solidFill>
                <a:latin typeface="Lucida Fax Regular"/>
                <a:cs typeface="Lucida Fax Regular"/>
                <a:hlinkClick r:id="rId3"/>
              </a:rPr>
              <a:t>ThinkCulturalHealth.hhs.gov</a:t>
            </a:r>
            <a:r>
              <a:rPr lang="en-US" sz="2000" dirty="0">
                <a:solidFill>
                  <a:schemeClr val="tx1"/>
                </a:solidFill>
                <a:latin typeface="Lucida Fax Regular"/>
                <a:cs typeface="Lucida Fax Regular"/>
              </a:rPr>
              <a:t> </a:t>
            </a:r>
          </a:p>
          <a:p>
            <a:pPr>
              <a:lnSpc>
                <a:spcPct val="150000"/>
              </a:lnSpc>
              <a:tabLst>
                <a:tab pos="520700" algn="l"/>
              </a:tabLst>
            </a:pPr>
            <a:r>
              <a:rPr lang="en-US" sz="2000" dirty="0">
                <a:solidFill>
                  <a:schemeClr val="tx1"/>
                </a:solidFill>
                <a:latin typeface="Lucida Fax Regular"/>
                <a:cs typeface="Lucida Fax Regular"/>
              </a:rPr>
              <a:t>HHS Office of Minority Health</a:t>
            </a:r>
          </a:p>
          <a:p>
            <a:pPr algn="r">
              <a:tabLst>
                <a:tab pos="520700" algn="l"/>
              </a:tabLst>
            </a:pPr>
            <a:r>
              <a:rPr lang="en-US" sz="2000" dirty="0">
                <a:solidFill>
                  <a:schemeClr val="tx1"/>
                </a:solidFill>
                <a:latin typeface="Lucida Fax Regular"/>
                <a:cs typeface="Lucida Fax Regular"/>
              </a:rPr>
              <a:t>  </a:t>
            </a:r>
          </a:p>
          <a:p>
            <a:pPr algn="r">
              <a:tabLst>
                <a:tab pos="520700" algn="l"/>
              </a:tabLst>
            </a:pPr>
            <a:br>
              <a:rPr lang="en-US" sz="1200" dirty="0">
                <a:solidFill>
                  <a:schemeClr val="tx1"/>
                </a:solidFill>
                <a:latin typeface="Lucida Fax Regular"/>
                <a:cs typeface="Lucida Fax Regular"/>
              </a:rPr>
            </a:br>
            <a:endParaRPr lang="en-US" sz="2000" b="0" dirty="0">
              <a:solidFill>
                <a:schemeClr val="tx1"/>
              </a:solidFill>
              <a:latin typeface="Lucida Fax" panose="02060602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96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Program Overview</a:t>
            </a:r>
            <a:br>
              <a:rPr lang="en-US" dirty="0"/>
            </a:b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 free e-learning program developed by the HHS Office of Minority Health designed for providers and students seeking knowledge and skills related to cultural competency, cultural humility, person-centered care, and implicit bias across the continuum of maternal health care.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53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Topics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/>
              <a:t>Self-awareness of beliefs, bias, and stereotypes</a:t>
            </a:r>
          </a:p>
          <a:p>
            <a:pPr lvl="0"/>
            <a:r>
              <a:rPr lang="en-US" dirty="0"/>
              <a:t>How and why to get to know a patient’s cultural identity</a:t>
            </a:r>
          </a:p>
          <a:p>
            <a:pPr lvl="0"/>
            <a:r>
              <a:rPr lang="en-US" dirty="0"/>
              <a:t>Strategies for providing respectful, compassionate, high quality maternal health care</a:t>
            </a:r>
          </a:p>
        </p:txBody>
      </p:sp>
    </p:spTree>
    <p:extLst>
      <p:ext uri="{BB962C8B-B14F-4D97-AF65-F5344CB8AC3E}">
        <p14:creationId xmlns:p14="http://schemas.microsoft.com/office/powerpoint/2010/main" val="193409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Highlights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Learn how to improve your quality of care</a:t>
            </a:r>
          </a:p>
          <a:p>
            <a:r>
              <a:rPr lang="en-US" dirty="0"/>
              <a:t>Accredited for 2 continuing education hours for physicians, physician assistants, nurse practitioners, nurses, certified nurse midwives, and certified midwives</a:t>
            </a:r>
          </a:p>
          <a:p>
            <a:r>
              <a:rPr lang="en-US" dirty="0"/>
              <a:t>Can be completed on your own time and at your own pace at no cost</a:t>
            </a:r>
          </a:p>
          <a:p>
            <a:r>
              <a:rPr lang="en-US" dirty="0"/>
              <a:t>A friendly learning experience, using case studies, self-reflection questions, and a Resource Library</a:t>
            </a:r>
          </a:p>
        </p:txBody>
      </p:sp>
    </p:spTree>
    <p:extLst>
      <p:ext uri="{BB962C8B-B14F-4D97-AF65-F5344CB8AC3E}">
        <p14:creationId xmlns:p14="http://schemas.microsoft.com/office/powerpoint/2010/main" val="367182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 descr="This is a graphic with three circles overlapping that read: Self-Awareness, Cultural Knowledge, and Clinical Skills"/>
          <p:cNvGraphicFramePr/>
          <p:nvPr>
            <p:extLst>
              <p:ext uri="{D42A27DB-BD31-4B8C-83A1-F6EECF244321}">
                <p14:modId xmlns:p14="http://schemas.microsoft.com/office/powerpoint/2010/main" val="2123507950"/>
              </p:ext>
            </p:extLst>
          </p:nvPr>
        </p:nvGraphicFramePr>
        <p:xfrm>
          <a:off x="1981200" y="1085850"/>
          <a:ext cx="5181600" cy="354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744544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Module 1: An introduction to CLAS in maternal health care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 fontAlgn="t">
              <a:spcAft>
                <a:spcPts val="0"/>
              </a:spcAft>
              <a:buNone/>
            </a:pPr>
            <a:endParaRPr lang="en-US" dirty="0"/>
          </a:p>
          <a:p>
            <a:pPr marL="0" indent="0" fontAlgn="t">
              <a:spcAft>
                <a:spcPts val="0"/>
              </a:spcAft>
              <a:buNone/>
            </a:pPr>
            <a:r>
              <a:rPr lang="en-US" dirty="0"/>
              <a:t>Topics:</a:t>
            </a:r>
          </a:p>
          <a:p>
            <a:pPr marL="0" indent="0" fontAlgn="t">
              <a:spcAft>
                <a:spcPts val="0"/>
              </a:spcAft>
              <a:buNone/>
            </a:pPr>
            <a:endParaRPr lang="en-US" dirty="0">
              <a:solidFill>
                <a:srgbClr val="000000"/>
              </a:solidFill>
              <a:latin typeface="Kalinga"/>
            </a:endParaRP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Quality of care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Cultural competency and cultural humility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Disparities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Social determinants of health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Racism </a:t>
            </a:r>
            <a:endParaRPr lang="en-US" strike="sngStrike" dirty="0">
              <a:latin typeface="Kalinga"/>
            </a:endParaRP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Weathering</a:t>
            </a:r>
          </a:p>
        </p:txBody>
      </p:sp>
    </p:spTree>
    <p:extLst>
      <p:ext uri="{BB962C8B-B14F-4D97-AF65-F5344CB8AC3E}">
        <p14:creationId xmlns:p14="http://schemas.microsoft.com/office/powerpoint/2010/main" val="3782364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Module 2: Self-Awareness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 fontAlgn="t">
              <a:spcAft>
                <a:spcPts val="0"/>
              </a:spcAft>
              <a:buNone/>
            </a:pPr>
            <a:r>
              <a:rPr lang="en-US" dirty="0"/>
              <a:t>Topics:</a:t>
            </a:r>
          </a:p>
          <a:p>
            <a:pPr marL="0" indent="0" fontAlgn="t">
              <a:spcAft>
                <a:spcPts val="0"/>
              </a:spcAft>
              <a:buNone/>
            </a:pPr>
            <a:endParaRPr lang="en-US" dirty="0">
              <a:solidFill>
                <a:srgbClr val="000000"/>
              </a:solidFill>
              <a:latin typeface="Kalinga"/>
            </a:endParaRP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Cultural identity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Social identities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Power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Implicit bias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Stereotypes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Combatting bias</a:t>
            </a:r>
          </a:p>
        </p:txBody>
      </p:sp>
    </p:spTree>
    <p:extLst>
      <p:ext uri="{BB962C8B-B14F-4D97-AF65-F5344CB8AC3E}">
        <p14:creationId xmlns:p14="http://schemas.microsoft.com/office/powerpoint/2010/main" val="2327876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Module 3: Awareness of others’ cultural identities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85091" y="1352550"/>
            <a:ext cx="7353250" cy="2959100"/>
          </a:xfrm>
        </p:spPr>
        <p:txBody>
          <a:bodyPr>
            <a:noAutofit/>
          </a:bodyPr>
          <a:lstStyle/>
          <a:p>
            <a:pPr marL="0" indent="0" fontAlgn="t">
              <a:spcAft>
                <a:spcPts val="0"/>
              </a:spcAft>
              <a:buNone/>
            </a:pPr>
            <a:endParaRPr lang="en-US" dirty="0"/>
          </a:p>
          <a:p>
            <a:pPr marL="0" indent="0" fontAlgn="t">
              <a:spcAft>
                <a:spcPts val="0"/>
              </a:spcAft>
              <a:buNone/>
            </a:pPr>
            <a:r>
              <a:rPr lang="en-US" dirty="0"/>
              <a:t>Topics:</a:t>
            </a:r>
          </a:p>
          <a:p>
            <a:pPr marL="0" indent="0" fontAlgn="t">
              <a:spcAft>
                <a:spcPts val="0"/>
              </a:spcAft>
              <a:buNone/>
            </a:pPr>
            <a:endParaRPr lang="en-US" dirty="0">
              <a:solidFill>
                <a:srgbClr val="000000"/>
              </a:solidFill>
              <a:latin typeface="Kalinga"/>
            </a:endParaRP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Discrimination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Intersectionality</a:t>
            </a:r>
          </a:p>
          <a:p>
            <a:pPr fontAlgn="t"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Kalinga"/>
              </a:rPr>
              <a:t>Microaggressions</a:t>
            </a:r>
            <a:endParaRPr lang="en-US" dirty="0">
              <a:solidFill>
                <a:srgbClr val="000000"/>
              </a:solidFill>
              <a:latin typeface="Kalinga"/>
            </a:endParaRPr>
          </a:p>
          <a:p>
            <a:pPr fontAlgn="t">
              <a:spcAft>
                <a:spcPts val="0"/>
              </a:spcAft>
            </a:pPr>
            <a:r>
              <a:rPr lang="en-US" dirty="0">
                <a:latin typeface="Kalinga"/>
              </a:rPr>
              <a:t>Medical</a:t>
            </a:r>
            <a:r>
              <a:rPr lang="en-US" dirty="0">
                <a:solidFill>
                  <a:srgbClr val="000000"/>
                </a:solidFill>
                <a:latin typeface="Kalinga"/>
              </a:rPr>
              <a:t> mistreatment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Historical experiences</a:t>
            </a:r>
          </a:p>
        </p:txBody>
      </p:sp>
    </p:spTree>
    <p:extLst>
      <p:ext uri="{BB962C8B-B14F-4D97-AF65-F5344CB8AC3E}">
        <p14:creationId xmlns:p14="http://schemas.microsoft.com/office/powerpoint/2010/main" val="1435756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Module 4: Providing CLAS in maternal health care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1429471"/>
            <a:ext cx="8001000" cy="2959100"/>
          </a:xfrm>
        </p:spPr>
        <p:txBody>
          <a:bodyPr>
            <a:noAutofit/>
          </a:bodyPr>
          <a:lstStyle/>
          <a:p>
            <a:pPr marL="0" indent="0" fontAlgn="t">
              <a:spcAft>
                <a:spcPts val="0"/>
              </a:spcAft>
              <a:buNone/>
            </a:pPr>
            <a:endParaRPr lang="en-US" dirty="0"/>
          </a:p>
          <a:p>
            <a:pPr marL="0" indent="0" fontAlgn="t">
              <a:spcAft>
                <a:spcPts val="0"/>
              </a:spcAft>
              <a:buNone/>
            </a:pPr>
            <a:r>
              <a:rPr lang="en-US" dirty="0"/>
              <a:t>Topics:</a:t>
            </a:r>
          </a:p>
          <a:p>
            <a:pPr marL="0" indent="0" fontAlgn="t">
              <a:spcAft>
                <a:spcPts val="0"/>
              </a:spcAft>
              <a:buNone/>
            </a:pPr>
            <a:endParaRPr lang="en-US" sz="1800" dirty="0">
              <a:solidFill>
                <a:srgbClr val="000000"/>
              </a:solidFill>
              <a:latin typeface="Kalinga"/>
            </a:endParaRP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Person-centered care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latin typeface="Kalinga"/>
              </a:rPr>
              <a:t>Effective</a:t>
            </a:r>
            <a:r>
              <a:rPr lang="en-US" dirty="0">
                <a:solidFill>
                  <a:srgbClr val="000000"/>
                </a:solidFill>
                <a:latin typeface="Kalinga"/>
              </a:rPr>
              <a:t> communication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Teach Back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LEARN: Listen, Explain, Acknowledge, Recommend, Negotiate 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Partnership building</a:t>
            </a:r>
          </a:p>
          <a:p>
            <a:pPr fontAlgn="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Kalinga"/>
              </a:rPr>
              <a:t>Shared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1680493266"/>
      </p:ext>
    </p:extLst>
  </p:cSld>
  <p:clrMapOvr>
    <a:masterClrMapping/>
  </p:clrMapOvr>
</p:sld>
</file>

<file path=ppt/theme/theme1.xml><?xml version="1.0" encoding="utf-8"?>
<a:theme xmlns:a="http://schemas.openxmlformats.org/drawingml/2006/main" name="Arvirargus template">
  <a:themeElements>
    <a:clrScheme name="TCH">
      <a:dk1>
        <a:srgbClr val="000000"/>
      </a:dk1>
      <a:lt1>
        <a:srgbClr val="FFFFFF"/>
      </a:lt1>
      <a:dk2>
        <a:srgbClr val="515254"/>
      </a:dk2>
      <a:lt2>
        <a:srgbClr val="ADAFB2"/>
      </a:lt2>
      <a:accent1>
        <a:srgbClr val="3F51B5"/>
      </a:accent1>
      <a:accent2>
        <a:srgbClr val="8CBD50"/>
      </a:accent2>
      <a:accent3>
        <a:srgbClr val="F78F1E"/>
      </a:accent3>
      <a:accent4>
        <a:srgbClr val="A54399"/>
      </a:accent4>
      <a:accent5>
        <a:srgbClr val="ADAFB2"/>
      </a:accent5>
      <a:accent6>
        <a:srgbClr val="283593"/>
      </a:accent6>
      <a:hlink>
        <a:srgbClr val="8CBD50"/>
      </a:hlink>
      <a:folHlink>
        <a:srgbClr val="ADAFB2"/>
      </a:folHlink>
    </a:clrScheme>
    <a:fontScheme name="Office 2">
      <a:majorFont>
        <a:latin typeface="Lucida Fax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Kaling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7179ED54C24C4E85E1A124193FAF65" ma:contentTypeVersion="7" ma:contentTypeDescription="Create a new document." ma:contentTypeScope="" ma:versionID="63422c67eb96d577dd01d78672d6827b">
  <xsd:schema xmlns:xsd="http://www.w3.org/2001/XMLSchema" xmlns:xs="http://www.w3.org/2001/XMLSchema" xmlns:p="http://schemas.microsoft.com/office/2006/metadata/properties" xmlns:ns3="bb446dec-88b4-459b-b3b6-2ac9b48dc0ef" targetNamespace="http://schemas.microsoft.com/office/2006/metadata/properties" ma:root="true" ma:fieldsID="2ab50f9b8cd8e00bf44952e1ccc818ee" ns3:_="">
    <xsd:import namespace="bb446dec-88b4-459b-b3b6-2ac9b48dc0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46dec-88b4-459b-b3b6-2ac9b48dc0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CDD672-1019-4283-9DEA-B5CE87B139DD}">
  <ds:schemaRefs>
    <ds:schemaRef ds:uri="bb446dec-88b4-459b-b3b6-2ac9b48dc0e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350F711-4FC2-426D-A9D6-8BE1C44EC4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CB44B0-9371-4305-80D9-6DB5C39EF5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46dec-88b4-459b-b3b6-2ac9b48dc0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27476</TotalTime>
  <Words>309</Words>
  <Application>Microsoft Office PowerPoint</Application>
  <PresentationFormat>On-screen Show (16:9)</PresentationFormat>
  <Paragraphs>69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Lucida Fax</vt:lpstr>
      <vt:lpstr>Kalinga</vt:lpstr>
      <vt:lpstr>Montserrat</vt:lpstr>
      <vt:lpstr>Arial</vt:lpstr>
      <vt:lpstr>Lucida Fax Regular</vt:lpstr>
      <vt:lpstr>Lucida Grande</vt:lpstr>
      <vt:lpstr>Arvirargus template</vt:lpstr>
      <vt:lpstr>PowerPoint Presentation</vt:lpstr>
      <vt:lpstr>Program Overview </vt:lpstr>
      <vt:lpstr>Topics</vt:lpstr>
      <vt:lpstr>Highlights</vt:lpstr>
      <vt:lpstr>Content</vt:lpstr>
      <vt:lpstr>Module 1: An introduction to CLAS in maternal health care </vt:lpstr>
      <vt:lpstr>Module 2: Self-Awareness</vt:lpstr>
      <vt:lpstr>Module 3: Awareness of others’ cultural identities </vt:lpstr>
      <vt:lpstr>Module 4: Providing CLAS in maternal health care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OMH</dc:creator>
  <cp:lastModifiedBy>Tamir-Chaflawee, Orit</cp:lastModifiedBy>
  <cp:revision>30</cp:revision>
  <dcterms:modified xsi:type="dcterms:W3CDTF">2021-02-25T15:48:45Z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0x010100987179ED54C24C4E85E1A124193FAF65</vt:lpwstr>
  </property>
</Properties>
</file>